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76" r:id="rId4"/>
    <p:sldId id="277" r:id="rId5"/>
    <p:sldId id="278" r:id="rId6"/>
    <p:sldId id="279" r:id="rId7"/>
    <p:sldId id="280" r:id="rId8"/>
    <p:sldId id="298" r:id="rId9"/>
    <p:sldId id="281" r:id="rId10"/>
    <p:sldId id="282" r:id="rId11"/>
    <p:sldId id="283" r:id="rId12"/>
    <p:sldId id="299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3" r:id="rId21"/>
    <p:sldId id="291" r:id="rId22"/>
    <p:sldId id="292" r:id="rId23"/>
    <p:sldId id="295" r:id="rId24"/>
    <p:sldId id="294" r:id="rId25"/>
    <p:sldId id="296" r:id="rId26"/>
    <p:sldId id="297" r:id="rId27"/>
    <p:sldId id="300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COLLECTIONS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sz="3800" dirty="0" smtClean="0"/>
              <a:t>Accéder à  un élément spécifique de la collection ArrayList: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liste1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liste1.Add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"Vendredi"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liste1.Add(18);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Vendredi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(liste1[0]);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//Modifier le deuxième élément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liste1[1] = 23;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23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(liste1[1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Génère une exception : index hors limites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(liste1[2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]);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53925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Insérer un élément à une position spécifique de la collection ArrayList: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liste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liste.Add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liste.Add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liste.Add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"C"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liste.Insert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(1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"E"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liste.Insert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(3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"F"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65831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0918" y="1822955"/>
            <a:ext cx="7886700" cy="4351338"/>
          </a:xfrm>
        </p:spPr>
        <p:txBody>
          <a:bodyPr>
            <a:normAutofit/>
          </a:bodyPr>
          <a:lstStyle/>
          <a:p>
            <a:r>
              <a:rPr lang="fr-FR" dirty="0" smtClean="0"/>
              <a:t>Insérer un élément à une position spécifique de la collection </a:t>
            </a:r>
            <a:r>
              <a:rPr lang="fr-FR" dirty="0" err="1" smtClean="0"/>
              <a:t>ArrayList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endParaRPr lang="fr-FR" dirty="0" smtClean="0"/>
          </a:p>
        </p:txBody>
      </p:sp>
      <p:cxnSp>
        <p:nvCxnSpPr>
          <p:cNvPr id="4" name="Connecteur droit 3"/>
          <p:cNvCxnSpPr/>
          <p:nvPr/>
        </p:nvCxnSpPr>
        <p:spPr>
          <a:xfrm>
            <a:off x="4176224" y="5352379"/>
            <a:ext cx="0" cy="4640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121385" y="5313707"/>
            <a:ext cx="584586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liste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8" name="Connecteur en arc 7"/>
          <p:cNvCxnSpPr/>
          <p:nvPr/>
        </p:nvCxnSpPr>
        <p:spPr>
          <a:xfrm>
            <a:off x="1705971" y="5484304"/>
            <a:ext cx="2433860" cy="170597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7428937" y="5352378"/>
            <a:ext cx="0" cy="4640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>
            <a:off x="4137552" y="5832323"/>
            <a:ext cx="3323220" cy="681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635679" y="5423661"/>
            <a:ext cx="363948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15993" y="5423661"/>
            <a:ext cx="363948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53087" y="5423661"/>
            <a:ext cx="363948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910617" y="5410378"/>
            <a:ext cx="363948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470495" y="5423661"/>
            <a:ext cx="363948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74907" y="3468729"/>
            <a:ext cx="677846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« E »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88443" y="3999984"/>
            <a:ext cx="677846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« F »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04760" y="3619747"/>
            <a:ext cx="677846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« A »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14623" y="3335685"/>
            <a:ext cx="677846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« A »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660704" y="2859555"/>
            <a:ext cx="677846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« B »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623575" y="2925953"/>
            <a:ext cx="677846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« C »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4243293" y="5813378"/>
            <a:ext cx="30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667565" y="5813378"/>
            <a:ext cx="30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498135" y="5805027"/>
            <a:ext cx="30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930250" y="5794469"/>
            <a:ext cx="30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080387" y="5812203"/>
            <a:ext cx="30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30" name="Connecteur en arc 29"/>
          <p:cNvCxnSpPr>
            <a:stCxn id="14" idx="0"/>
            <a:endCxn id="21" idx="2"/>
          </p:cNvCxnSpPr>
          <p:nvPr/>
        </p:nvCxnSpPr>
        <p:spPr>
          <a:xfrm rot="16200000" flipV="1">
            <a:off x="3452366" y="4478059"/>
            <a:ext cx="1746782" cy="144421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en arc 30"/>
          <p:cNvCxnSpPr>
            <a:stCxn id="13" idx="0"/>
            <a:endCxn id="22" idx="2"/>
          </p:cNvCxnSpPr>
          <p:nvPr/>
        </p:nvCxnSpPr>
        <p:spPr>
          <a:xfrm rot="5400000" flipH="1" flipV="1">
            <a:off x="3797184" y="4221218"/>
            <a:ext cx="2222912" cy="181974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en arc 31"/>
          <p:cNvCxnSpPr>
            <a:endCxn id="23" idx="2"/>
          </p:cNvCxnSpPr>
          <p:nvPr/>
        </p:nvCxnSpPr>
        <p:spPr>
          <a:xfrm rot="5400000" flipH="1" flipV="1">
            <a:off x="4498630" y="3980509"/>
            <a:ext cx="2177229" cy="750507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en arc 45"/>
          <p:cNvCxnSpPr>
            <a:stCxn id="17" idx="0"/>
            <a:endCxn id="23" idx="2"/>
          </p:cNvCxnSpPr>
          <p:nvPr/>
        </p:nvCxnSpPr>
        <p:spPr>
          <a:xfrm rot="5400000" flipH="1" flipV="1">
            <a:off x="4729226" y="4190390"/>
            <a:ext cx="2156514" cy="310029"/>
          </a:xfrm>
          <a:prstGeom prst="curvedConnector3">
            <a:avLst>
              <a:gd name="adj1" fmla="val 50000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en arc 35"/>
          <p:cNvCxnSpPr>
            <a:stCxn id="13" idx="0"/>
            <a:endCxn id="18" idx="2"/>
          </p:cNvCxnSpPr>
          <p:nvPr/>
        </p:nvCxnSpPr>
        <p:spPr>
          <a:xfrm rot="5400000" flipH="1" flipV="1">
            <a:off x="4958872" y="3668704"/>
            <a:ext cx="1613738" cy="1896177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en arc 42"/>
          <p:cNvCxnSpPr>
            <a:stCxn id="15" idx="0"/>
            <a:endCxn id="22" idx="2"/>
          </p:cNvCxnSpPr>
          <p:nvPr/>
        </p:nvCxnSpPr>
        <p:spPr>
          <a:xfrm rot="16200000" flipV="1">
            <a:off x="4005888" y="4194488"/>
            <a:ext cx="2222912" cy="235434"/>
          </a:xfrm>
          <a:prstGeom prst="curvedConnector3">
            <a:avLst>
              <a:gd name="adj1" fmla="val 50000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en arc 49"/>
          <p:cNvCxnSpPr>
            <a:stCxn id="17" idx="0"/>
            <a:endCxn id="19" idx="2"/>
          </p:cNvCxnSpPr>
          <p:nvPr/>
        </p:nvCxnSpPr>
        <p:spPr>
          <a:xfrm rot="5400000" flipH="1" flipV="1">
            <a:off x="5998676" y="3994972"/>
            <a:ext cx="1082483" cy="1774897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en arc 52"/>
          <p:cNvCxnSpPr>
            <a:stCxn id="16" idx="0"/>
            <a:endCxn id="23" idx="2"/>
          </p:cNvCxnSpPr>
          <p:nvPr/>
        </p:nvCxnSpPr>
        <p:spPr>
          <a:xfrm rot="16200000" flipV="1">
            <a:off x="4955930" y="4273716"/>
            <a:ext cx="2143231" cy="130093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50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Insérer une collection d’éléments à une position spécifique de la collection ArrayList: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77958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Supprimer la première occurrence (si elle existe) d’un objet spécifique dans la collection </a:t>
            </a:r>
            <a:r>
              <a:rPr lang="fr-FR" dirty="0" err="1" smtClean="0"/>
              <a:t>Arraylist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18399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Supprimer l’objet selon sa position dans la collection </a:t>
            </a:r>
            <a:r>
              <a:rPr lang="fr-FR" dirty="0" err="1" smtClean="0"/>
              <a:t>Arraylist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65428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Supprimer une rangée d’objets à partir d’une position dans la collection ArrayList: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49898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Vider totalement une collection ArrayList: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58559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Obtenir l’index d’un objet: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7708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Vérifier l’existence d’un objet dans la collection: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94472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Tableaux: Rappel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Les tableaux dans C# servent à stocker un </a:t>
            </a:r>
            <a:r>
              <a:rPr lang="fr-FR" b="1" dirty="0" smtClean="0">
                <a:solidFill>
                  <a:srgbClr val="FF0000"/>
                </a:solidFill>
              </a:rPr>
              <a:t>nombre fixe</a:t>
            </a:r>
            <a:r>
              <a:rPr lang="fr-FR" dirty="0" smtClean="0"/>
              <a:t> d’objets de </a:t>
            </a:r>
            <a:r>
              <a:rPr lang="fr-FR" b="1" dirty="0" smtClean="0">
                <a:solidFill>
                  <a:srgbClr val="FF0000"/>
                </a:solidFill>
              </a:rPr>
              <a:t>même types</a:t>
            </a:r>
            <a:r>
              <a:rPr lang="fr-FR" dirty="0" smtClean="0"/>
              <a:t>.</a:t>
            </a:r>
          </a:p>
          <a:p>
            <a:r>
              <a:rPr lang="fr-FR" dirty="0" smtClean="0"/>
              <a:t>Exemples: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stringTab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[3] </a:t>
            </a:r>
            <a:r>
              <a:rPr lang="en-US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				</a:t>
            </a:r>
            <a:r>
              <a:rPr lang="en-US" sz="20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One</a:t>
            </a:r>
            <a:r>
              <a:rPr lang="en-US" sz="20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en-US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				</a:t>
            </a:r>
            <a:r>
              <a:rPr lang="en-US" sz="20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Two</a:t>
            </a:r>
            <a:r>
              <a:rPr lang="en-US" sz="20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en-US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				</a:t>
            </a:r>
            <a:r>
              <a:rPr lang="en-US" sz="20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Three"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};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Produit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fr-FR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produitTab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fr-FR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0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Produit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[2] 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		</a:t>
            </a:r>
            <a:r>
              <a:rPr lang="fr-FR" sz="20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0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Produit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"Smartphone"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 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			</a:t>
            </a:r>
            <a:r>
              <a:rPr lang="fr-FR" sz="20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0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Produit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"Tablet</a:t>
            </a:r>
            <a:r>
              <a:rPr lang="fr-FR" sz="20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		};</a:t>
            </a:r>
            <a:endParaRPr lang="fr-FR" sz="2000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Interface </a:t>
            </a:r>
            <a:r>
              <a:rPr lang="fr-FR" dirty="0" err="1" smtClean="0"/>
              <a:t>IComparer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6932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Trier </a:t>
            </a:r>
            <a:r>
              <a:rPr lang="fr-FR" dirty="0"/>
              <a:t>les éléments dans l'intégralité de </a:t>
            </a:r>
            <a:r>
              <a:rPr lang="fr-FR" dirty="0" smtClean="0"/>
              <a:t>ArrayList</a:t>
            </a:r>
          </a:p>
          <a:p>
            <a:pPr marL="0" indent="0">
              <a:buNone/>
            </a:pPr>
            <a:r>
              <a:rPr lang="fr-FR" dirty="0" smtClean="0"/>
              <a:t>Sort()</a:t>
            </a:r>
          </a:p>
        </p:txBody>
      </p:sp>
    </p:spTree>
    <p:extLst>
      <p:ext uri="{BB962C8B-B14F-4D97-AF65-F5344CB8AC3E}">
        <p14:creationId xmlns:p14="http://schemas.microsoft.com/office/powerpoint/2010/main" val="231793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Trier </a:t>
            </a:r>
            <a:r>
              <a:rPr lang="fr-FR" dirty="0"/>
              <a:t>les éléments dans l'intégralité de ArrayList à l'aide </a:t>
            </a:r>
            <a:r>
              <a:rPr lang="fr-FR" dirty="0" smtClean="0"/>
              <a:t>d’un </a:t>
            </a:r>
            <a:r>
              <a:rPr lang="fr-FR" dirty="0"/>
              <a:t>comparateur spécifié.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Sort(</a:t>
            </a:r>
            <a:r>
              <a:rPr lang="fr-FR" dirty="0" err="1" smtClean="0"/>
              <a:t>IComparer</a:t>
            </a:r>
            <a:r>
              <a:rPr lang="fr-F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5665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Inverser </a:t>
            </a:r>
            <a:r>
              <a:rPr lang="fr-FR" dirty="0"/>
              <a:t>l'ordre des éléments dans l'intégralité de </a:t>
            </a:r>
            <a:r>
              <a:rPr lang="fr-FR" dirty="0" smtClean="0"/>
              <a:t>la collection ArrayList.</a:t>
            </a:r>
          </a:p>
        </p:txBody>
      </p:sp>
    </p:spTree>
    <p:extLst>
      <p:ext uri="{BB962C8B-B14F-4D97-AF65-F5344CB8AC3E}">
        <p14:creationId xmlns:p14="http://schemas.microsoft.com/office/powerpoint/2010/main" val="359280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Propriétés de la classe ArrayList:</a:t>
            </a:r>
          </a:p>
          <a:p>
            <a:r>
              <a:rPr lang="fr-FR" dirty="0" err="1" smtClean="0"/>
              <a:t>Capacity</a:t>
            </a:r>
            <a:r>
              <a:rPr lang="fr-FR" dirty="0" smtClean="0"/>
              <a:t>: </a:t>
            </a:r>
            <a:r>
              <a:rPr lang="fr-FR" dirty="0"/>
              <a:t>Obtient ou définit le nombre d'éléments que ArrayList peut contenir</a:t>
            </a:r>
            <a:r>
              <a:rPr lang="fr-FR" dirty="0" smtClean="0"/>
              <a:t>.</a:t>
            </a:r>
          </a:p>
          <a:p>
            <a:r>
              <a:rPr lang="fr-FR" dirty="0"/>
              <a:t>Count: Obtient le nombre d'éléments réellement contenus dans ArrayList</a:t>
            </a:r>
            <a:r>
              <a:rPr lang="fr-FR" dirty="0" smtClean="0"/>
              <a:t>.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8317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Parcours d’une collection ArrayList:</a:t>
            </a:r>
          </a:p>
          <a:p>
            <a:pPr marL="0" indent="0">
              <a:buNone/>
            </a:pPr>
            <a:r>
              <a:rPr lang="fr-FR" dirty="0" smtClean="0"/>
              <a:t>for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07619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Parcours d’une collection ArrayList:</a:t>
            </a:r>
          </a:p>
          <a:p>
            <a:pPr marL="0" indent="0">
              <a:buNone/>
            </a:pPr>
            <a:r>
              <a:rPr lang="fr-FR" dirty="0" err="1" smtClean="0"/>
              <a:t>Foreach</a:t>
            </a:r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76128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ArrayList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Exercice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r-FR" sz="4400" dirty="0" smtClean="0"/>
              <a:t>Classe Stagiaire avec:</a:t>
            </a:r>
          </a:p>
          <a:p>
            <a:pPr marL="457200" lvl="1" indent="0">
              <a:buNone/>
            </a:pPr>
            <a:r>
              <a:rPr lang="fr-FR" sz="3800" dirty="0" smtClean="0"/>
              <a:t>Nom, Prénom, Age, Genre (« F » ou « M »)</a:t>
            </a:r>
          </a:p>
          <a:p>
            <a:pPr marL="457200" lvl="1" indent="0">
              <a:buNone/>
            </a:pPr>
            <a:r>
              <a:rPr lang="fr-FR" sz="3800" dirty="0" smtClean="0"/>
              <a:t>Constructeurs avec 4 paramètres</a:t>
            </a:r>
          </a:p>
          <a:p>
            <a:pPr marL="457200" lvl="1" indent="0">
              <a:buNone/>
            </a:pPr>
            <a:r>
              <a:rPr lang="fr-FR" sz="3800" dirty="0" smtClean="0"/>
              <a:t>Redéfinition de </a:t>
            </a:r>
            <a:r>
              <a:rPr lang="fr-FR" sz="3800" dirty="0" err="1" smtClean="0"/>
              <a:t>ToString</a:t>
            </a:r>
            <a:r>
              <a:rPr lang="fr-FR" sz="3800" dirty="0" smtClean="0"/>
              <a:t>() pour retourner une chaîne comme : « Ali Salmi,M,19 »</a:t>
            </a:r>
          </a:p>
          <a:p>
            <a:pPr marL="0" indent="0">
              <a:buNone/>
            </a:pPr>
            <a:r>
              <a:rPr lang="fr-FR" sz="4400" dirty="0" smtClean="0"/>
              <a:t>Classe Filière avec:</a:t>
            </a:r>
          </a:p>
          <a:p>
            <a:pPr marL="457200" lvl="1" indent="0">
              <a:buNone/>
            </a:pPr>
            <a:r>
              <a:rPr lang="fr-FR" sz="3800" dirty="0" smtClean="0"/>
              <a:t>Libellé, Effectif</a:t>
            </a:r>
          </a:p>
          <a:p>
            <a:pPr marL="457200" lvl="1" indent="0">
              <a:buNone/>
            </a:pPr>
            <a:r>
              <a:rPr lang="fr-FR" sz="3800" dirty="0" smtClean="0"/>
              <a:t>Constructeur avec un seul paramètre libellé</a:t>
            </a:r>
          </a:p>
          <a:p>
            <a:pPr marL="457200" lvl="1" indent="0">
              <a:buNone/>
            </a:pPr>
            <a:r>
              <a:rPr lang="fr-FR" sz="3800" dirty="0" smtClean="0"/>
              <a:t>Méthodes pour:</a:t>
            </a:r>
          </a:p>
          <a:p>
            <a:pPr marL="914400" lvl="2" indent="0">
              <a:buNone/>
            </a:pPr>
            <a:r>
              <a:rPr lang="fr-FR" sz="3400" dirty="0" smtClean="0"/>
              <a:t>Ajouter un stagiaire,</a:t>
            </a:r>
          </a:p>
          <a:p>
            <a:pPr marL="914400" lvl="2" indent="0">
              <a:buNone/>
            </a:pPr>
            <a:r>
              <a:rPr lang="fr-FR" sz="3400" dirty="0" smtClean="0"/>
              <a:t>Retirer un stagiaire,</a:t>
            </a:r>
          </a:p>
          <a:p>
            <a:pPr marL="914400" lvl="2" indent="0">
              <a:buNone/>
            </a:pPr>
            <a:r>
              <a:rPr lang="fr-FR" sz="3400" dirty="0" smtClean="0"/>
              <a:t>Chercher un Stagiaire par nom et prénom</a:t>
            </a:r>
          </a:p>
          <a:p>
            <a:pPr marL="914400" lvl="2" indent="0">
              <a:buNone/>
            </a:pPr>
            <a:r>
              <a:rPr lang="fr-FR" sz="3400" dirty="0" smtClean="0"/>
              <a:t>Chercher les stagiaires ayant un prénom donné</a:t>
            </a:r>
          </a:p>
          <a:p>
            <a:pPr marL="457200" lvl="1" indent="0">
              <a:buNone/>
            </a:pPr>
            <a:r>
              <a:rPr lang="fr-FR" sz="3800" dirty="0" smtClean="0"/>
              <a:t>Redéfinir </a:t>
            </a:r>
            <a:r>
              <a:rPr lang="fr-FR" sz="3800" dirty="0" err="1" smtClean="0"/>
              <a:t>ToString</a:t>
            </a:r>
            <a:r>
              <a:rPr lang="fr-FR" sz="3800" dirty="0" smtClean="0"/>
              <a:t>() pour retourner la liste des stagiaires avec séparation par « ; »: </a:t>
            </a:r>
          </a:p>
          <a:p>
            <a:pPr marL="457200" lvl="2" indent="0">
              <a:spcBef>
                <a:spcPts val="1000"/>
              </a:spcBef>
              <a:buNone/>
            </a:pPr>
            <a:r>
              <a:rPr lang="fr-FR" sz="3400" dirty="0"/>
              <a:t>« Ali Salmi, M, </a:t>
            </a:r>
            <a:r>
              <a:rPr lang="fr-FR" sz="3400" dirty="0" smtClean="0"/>
              <a:t>19;Laila Bamou,F,21;Moncef Zitouni,M,20»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43613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définition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Comment faire lorsque:</a:t>
            </a:r>
          </a:p>
          <a:p>
            <a:r>
              <a:rPr lang="fr-FR" dirty="0" smtClean="0"/>
              <a:t>Les objets à stocker sont de types différents?</a:t>
            </a:r>
          </a:p>
          <a:p>
            <a:r>
              <a:rPr lang="fr-FR" dirty="0" smtClean="0"/>
              <a:t>Le nombre d’objets à stocké est inconnu à la compilation (exemple: nombre d’articles dans un site marchand) ?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741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définition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Une collection est un type qui permet le stockage d’un </a:t>
            </a:r>
            <a:r>
              <a:rPr lang="fr-FR" b="1" dirty="0" smtClean="0"/>
              <a:t>nombre variable d’objets </a:t>
            </a:r>
            <a:r>
              <a:rPr lang="fr-FR" dirty="0" smtClean="0"/>
              <a:t>de </a:t>
            </a:r>
            <a:r>
              <a:rPr lang="fr-FR" b="1" dirty="0" smtClean="0"/>
              <a:t>types différents si besoin</a:t>
            </a:r>
            <a:r>
              <a:rPr lang="fr-FR" dirty="0" smtClean="0"/>
              <a:t> (stockage en tant qu’instances de la classe Object)</a:t>
            </a:r>
          </a:p>
          <a:p>
            <a:r>
              <a:rPr lang="fr-FR" dirty="0" smtClean="0"/>
              <a:t>Il n’est pas nécessaire de spécifier la taille de la collection puisque la </a:t>
            </a:r>
            <a:r>
              <a:rPr lang="fr-FR" b="1" dirty="0" smtClean="0"/>
              <a:t>taille peut changer dynamiquement</a:t>
            </a:r>
            <a:r>
              <a:rPr lang="fr-FR" dirty="0" smtClean="0"/>
              <a:t> en cours de l’exécution.</a:t>
            </a:r>
          </a:p>
          <a:p>
            <a:r>
              <a:rPr lang="fr-FR" dirty="0" smtClean="0"/>
              <a:t>Les collections standards sont disponibles dans l’espace de nom </a:t>
            </a:r>
            <a:r>
              <a:rPr lang="fr-FR" b="1" dirty="0" err="1" smtClean="0"/>
              <a:t>System.Collections</a:t>
            </a:r>
            <a:endParaRPr lang="fr-FR" b="1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42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La classe </a:t>
            </a:r>
            <a:r>
              <a:rPr lang="fr-FR" dirty="0" err="1" smtClean="0"/>
              <a:t>ArrayList</a:t>
            </a:r>
            <a:r>
              <a:rPr lang="fr-FR" dirty="0" smtClean="0"/>
              <a:t> (Tableau dynamique) représente un tableau d’éléments de type Object. La taille de la collection varie dynamiquement lors de l’exécution.</a:t>
            </a:r>
          </a:p>
          <a:p>
            <a:r>
              <a:rPr lang="fr-FR" dirty="0" smtClean="0"/>
              <a:t>La collection stocke les références d’objets et non les objets eux-mêmes,</a:t>
            </a:r>
            <a:endParaRPr lang="fr-FR" dirty="0"/>
          </a:p>
          <a:p>
            <a:pPr marL="0" indent="0">
              <a:buNone/>
            </a:pPr>
            <a:endParaRPr 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16688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Créer une instance de la collection ArrayList: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collection1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On peut spécifier la 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capacité initiale 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mais c'est peu utile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collection2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(3);</a:t>
            </a:r>
            <a:endParaRPr lang="fr-F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5500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Ajouter des éléments à la collection ArrayList: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collection1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endParaRPr lang="fr-FR" sz="24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//On peut </a:t>
            </a: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ajouter des éléments de types différents</a:t>
            </a:r>
            <a:endParaRPr lang="fr-FR" sz="24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collection1.Add(1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collection1.Add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"Didi"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collection1.Add(</a:t>
            </a:r>
            <a:r>
              <a:rPr lang="fr-FR" sz="24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.Now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fr-F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90878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Personne p = new Personne (« Ali »);</a:t>
            </a:r>
          </a:p>
          <a:p>
            <a:pPr marL="0" indent="0">
              <a:buNone/>
            </a:pPr>
            <a:r>
              <a:rPr lang="fr-FR" b="1" dirty="0" err="1" smtClean="0"/>
              <a:t>ArrayList</a:t>
            </a:r>
            <a:r>
              <a:rPr lang="fr-FR" b="1" dirty="0" smtClean="0"/>
              <a:t> liste = new </a:t>
            </a:r>
            <a:r>
              <a:rPr lang="fr-FR" b="1" dirty="0" err="1" smtClean="0"/>
              <a:t>ArrayList</a:t>
            </a:r>
            <a:r>
              <a:rPr lang="fr-FR" b="1" dirty="0" smtClean="0"/>
              <a:t>();</a:t>
            </a:r>
          </a:p>
          <a:p>
            <a:pPr marL="0" indent="0">
              <a:buNone/>
            </a:pPr>
            <a:r>
              <a:rPr lang="fr-FR" b="1" dirty="0" err="1" smtClean="0"/>
              <a:t>liste.Add</a:t>
            </a:r>
            <a:r>
              <a:rPr lang="fr-FR" b="1" dirty="0" smtClean="0"/>
              <a:t>(p);</a:t>
            </a:r>
          </a:p>
          <a:p>
            <a:pPr marL="0" indent="0">
              <a:buNone/>
            </a:pPr>
            <a:r>
              <a:rPr lang="fr-FR" b="1" dirty="0" err="1" smtClean="0"/>
              <a:t>Liste.Add</a:t>
            </a:r>
            <a:r>
              <a:rPr lang="fr-FR" b="1" dirty="0" smtClean="0"/>
              <a:t>(88);</a:t>
            </a:r>
          </a:p>
          <a:p>
            <a:pPr marL="0" indent="0">
              <a:buNone/>
            </a:pPr>
            <a:endParaRPr lang="fr-FR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4339988" y="3316406"/>
            <a:ext cx="395785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p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36867" y="2993404"/>
            <a:ext cx="1373868" cy="9098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« Ali »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71069" y="5393150"/>
            <a:ext cx="395785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4189871" y="4380934"/>
            <a:ext cx="0" cy="4640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4287679" y="4383206"/>
            <a:ext cx="0" cy="4640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H="1">
            <a:off x="4153478" y="4876798"/>
            <a:ext cx="17287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135032" y="4342262"/>
            <a:ext cx="584586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liste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17" name="Connecteur droit 16"/>
          <p:cNvCxnSpPr/>
          <p:nvPr/>
        </p:nvCxnSpPr>
        <p:spPr>
          <a:xfrm>
            <a:off x="6089185" y="5324907"/>
            <a:ext cx="0" cy="4640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8261461" y="5327179"/>
            <a:ext cx="0" cy="4640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 flipV="1">
            <a:off x="6052793" y="5820771"/>
            <a:ext cx="2208668" cy="91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012464" y="5393150"/>
            <a:ext cx="584586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liste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23" name="Connecteur en arc 22"/>
          <p:cNvCxnSpPr>
            <a:stCxn id="4" idx="3"/>
          </p:cNvCxnSpPr>
          <p:nvPr/>
        </p:nvCxnSpPr>
        <p:spPr>
          <a:xfrm>
            <a:off x="4735773" y="3487003"/>
            <a:ext cx="1301094" cy="170597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en arc 23"/>
          <p:cNvCxnSpPr/>
          <p:nvPr/>
        </p:nvCxnSpPr>
        <p:spPr>
          <a:xfrm>
            <a:off x="1719618" y="4512859"/>
            <a:ext cx="2433860" cy="170597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en arc 25"/>
          <p:cNvCxnSpPr/>
          <p:nvPr/>
        </p:nvCxnSpPr>
        <p:spPr>
          <a:xfrm>
            <a:off x="3618933" y="5521665"/>
            <a:ext cx="2433860" cy="170597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en arc 26"/>
          <p:cNvCxnSpPr>
            <a:endCxn id="5" idx="2"/>
          </p:cNvCxnSpPr>
          <p:nvPr/>
        </p:nvCxnSpPr>
        <p:spPr>
          <a:xfrm rot="5400000" flipH="1" flipV="1">
            <a:off x="5803817" y="4468405"/>
            <a:ext cx="1485129" cy="354840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6209730" y="5800300"/>
            <a:ext cx="259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670042" y="4230806"/>
            <a:ext cx="436728" cy="45265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88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637369" y="5395426"/>
            <a:ext cx="395785" cy="341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6689680" y="5788926"/>
            <a:ext cx="259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39" name="Connecteur en arc 38"/>
          <p:cNvCxnSpPr>
            <a:stCxn id="32" idx="0"/>
            <a:endCxn id="31" idx="1"/>
          </p:cNvCxnSpPr>
          <p:nvPr/>
        </p:nvCxnSpPr>
        <p:spPr>
          <a:xfrm rot="5400000" flipH="1" flipV="1">
            <a:off x="6783505" y="4508889"/>
            <a:ext cx="938295" cy="834780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73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6" grpId="0" animBg="1"/>
      <p:bldP spid="20" grpId="0" animBg="1"/>
      <p:bldP spid="29" grpId="0"/>
      <p:bldP spid="31" grpId="0" animBg="1"/>
      <p:bldP spid="32" grpId="0" animBg="1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Collection: ArrayList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Ajouter une collection d’éléments à la collection ArrayList: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tab = {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"Bonjour"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"Bonsoir"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collection1.AddRange(tab);</a:t>
            </a:r>
          </a:p>
          <a:p>
            <a:pPr marL="0" indent="0">
              <a:buNone/>
            </a:pP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c2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ArrayList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c2.Add(</a:t>
            </a: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Produit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"Smartphone"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c2.Add(</a:t>
            </a:r>
            <a:r>
              <a:rPr lang="fr-FR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Produit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"Tablet</a:t>
            </a:r>
            <a:r>
              <a:rPr lang="fr-FR" sz="24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</a:p>
          <a:p>
            <a:pPr marL="0" indent="0">
              <a:buNone/>
            </a:pP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collection1.AddRange(c2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fr-F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31242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2401</TotalTime>
  <Words>629</Words>
  <Application>Microsoft Office PowerPoint</Application>
  <PresentationFormat>On-screen Show (4:3)</PresentationFormat>
  <Paragraphs>146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Consolas</vt:lpstr>
      <vt:lpstr>Office Theme</vt:lpstr>
      <vt:lpstr>Les COLLECTIONS</vt:lpstr>
      <vt:lpstr>Tableaux: Rappel</vt:lpstr>
      <vt:lpstr>Collection: définition</vt:lpstr>
      <vt:lpstr>Collection: définition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Collection: ArrayList</vt:lpstr>
      <vt:lpstr>Collection ArrayList: Exercice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178</cp:revision>
  <dcterms:created xsi:type="dcterms:W3CDTF">2014-03-07T09:41:25Z</dcterms:created>
  <dcterms:modified xsi:type="dcterms:W3CDTF">2015-09-26T00:29:31Z</dcterms:modified>
</cp:coreProperties>
</file>